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210 수퍼사이즈 Black 3D" charset="1" panose="02020503020101020101"/>
      <p:regular r:id="rId19"/>
    </p:embeddedFont>
    <p:embeddedFont>
      <p:font typeface="Bebas Neue" charset="1" panose="00000500000000000000"/>
      <p:regular r:id="rId20"/>
    </p:embeddedFont>
    <p:embeddedFont>
      <p:font typeface="Noto Sans Kr Bold" charset="1" panose="020B0200000000000000"/>
      <p:regular r:id="rId21"/>
    </p:embeddedFont>
    <p:embeddedFont>
      <p:font typeface="Noto Sans Kr Ultra-Bold" charset="1" panose="020B0200000000000000"/>
      <p:regular r:id="rId22"/>
    </p:embeddedFont>
    <p:embeddedFont>
      <p:font typeface="210 수퍼사이즈" charset="1" panose="02020603020101020101"/>
      <p:regular r:id="rId23"/>
    </p:embeddedFont>
    <p:embeddedFont>
      <p:font typeface="Noto Sans Kr Semi-Bold" charset="1" panose="020B0200000000000000"/>
      <p:regular r:id="rId24"/>
    </p:embeddedFont>
    <p:embeddedFont>
      <p:font typeface="Inter" charset="1" panose="020B0502030000000004"/>
      <p:regular r:id="rId25"/>
    </p:embeddedFont>
    <p:embeddedFont>
      <p:font typeface="Noto Sans Kr" charset="1" panose="020B0200000000000000"/>
      <p:regular r:id="rId26"/>
    </p:embeddedFont>
    <p:embeddedFont>
      <p:font typeface="Garet Bold" charset="1" panose="00000000000000000000"/>
      <p:regular r:id="rId27"/>
    </p:embeddedFont>
    <p:embeddedFont>
      <p:font typeface="Inter Bold" charset="1" panose="020B08020300000000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41.jpe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https://star.ytn.co.kr/_sn/0117_202509161746205850" TargetMode="External" Type="http://schemas.openxmlformats.org/officeDocument/2006/relationships/hyperlink"/><Relationship Id="rId7" Target="https://platum.kr/archives/257273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0" y="-578316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8892" y="724499"/>
            <a:ext cx="1672955" cy="1540470"/>
          </a:xfrm>
          <a:custGeom>
            <a:avLst/>
            <a:gdLst/>
            <a:ahLst/>
            <a:cxnLst/>
            <a:rect r="r" b="b" t="t" l="l"/>
            <a:pathLst>
              <a:path h="1540470" w="1672955">
                <a:moveTo>
                  <a:pt x="0" y="0"/>
                </a:moveTo>
                <a:lnTo>
                  <a:pt x="1672956" y="0"/>
                </a:lnTo>
                <a:lnTo>
                  <a:pt x="1672956" y="1540470"/>
                </a:lnTo>
                <a:lnTo>
                  <a:pt x="0" y="1540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78895" y="895350"/>
            <a:ext cx="1124442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321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KIME CHAT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SK Networks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SKN 15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38045" y="8383973"/>
            <a:ext cx="761191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TEAM ANDREW</a:t>
            </a:r>
          </a:p>
        </p:txBody>
      </p:sp>
      <p:sp>
        <p:nvSpPr>
          <p:cNvPr name="AutoShape 19" id="19"/>
          <p:cNvSpPr/>
          <p:nvPr/>
        </p:nvSpPr>
        <p:spPr>
          <a:xfrm>
            <a:off x="4515505" y="4057310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4515505" y="6246101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411848" y="4261485"/>
            <a:ext cx="12896114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172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AI 캐릭터와 교감하는 </a:t>
            </a:r>
          </a:p>
          <a:p>
            <a:pPr algn="ctr">
              <a:lnSpc>
                <a:spcPts val="6719"/>
              </a:lnSpc>
            </a:pPr>
            <a:r>
              <a:rPr lang="en-US" sz="4800" spc="172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'육성형 채팅 시뮬레이션'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t="0" r="-7989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7940447" y="5508015"/>
            <a:ext cx="2691013" cy="0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8226363" y="1035875"/>
            <a:ext cx="2115163" cy="0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734001" y="7533208"/>
            <a:ext cx="1103906" cy="1208105"/>
          </a:xfrm>
          <a:custGeom>
            <a:avLst/>
            <a:gdLst/>
            <a:ahLst/>
            <a:cxnLst/>
            <a:rect r="r" b="b" t="t" l="l"/>
            <a:pathLst>
              <a:path h="1208105" w="1103906">
                <a:moveTo>
                  <a:pt x="0" y="0"/>
                </a:moveTo>
                <a:lnTo>
                  <a:pt x="1103905" y="0"/>
                </a:lnTo>
                <a:lnTo>
                  <a:pt x="1103905" y="1208105"/>
                </a:lnTo>
                <a:lnTo>
                  <a:pt x="0" y="1208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83414" y="2504529"/>
            <a:ext cx="1205079" cy="1206587"/>
          </a:xfrm>
          <a:custGeom>
            <a:avLst/>
            <a:gdLst/>
            <a:ahLst/>
            <a:cxnLst/>
            <a:rect r="r" b="b" t="t" l="l"/>
            <a:pathLst>
              <a:path h="1206587" w="1205079">
                <a:moveTo>
                  <a:pt x="0" y="0"/>
                </a:moveTo>
                <a:lnTo>
                  <a:pt x="1205079" y="0"/>
                </a:lnTo>
                <a:lnTo>
                  <a:pt x="1205079" y="1206587"/>
                </a:lnTo>
                <a:lnTo>
                  <a:pt x="0" y="1206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66489" y="2426134"/>
            <a:ext cx="519278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47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UI/UX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1985" y="7042346"/>
            <a:ext cx="519278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47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Mentoring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5830" y="837248"/>
            <a:ext cx="10508395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TIMELINE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8700" y="2841914"/>
            <a:ext cx="3265220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2299742"/>
            <a:ext cx="587258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499" spc="27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1주차 진행상황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14225" y="3200737"/>
            <a:ext cx="6045075" cy="226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623"/>
              </a:lnSpc>
              <a:buFont typeface="Arial"/>
              <a:buChar char="•"/>
            </a:pPr>
            <a:r>
              <a:rPr lang="en-US" sz="2399" spc="11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Figma를 활용한 주요 UI 목업 제작</a:t>
            </a:r>
          </a:p>
          <a:p>
            <a:pPr algn="l">
              <a:lnSpc>
                <a:spcPts val="3623"/>
              </a:lnSpc>
            </a:pPr>
          </a:p>
          <a:p>
            <a:pPr algn="l" marL="518155" indent="-259078" lvl="1">
              <a:lnSpc>
                <a:spcPts val="3623"/>
              </a:lnSpc>
              <a:buFont typeface="Arial"/>
              <a:buChar char="•"/>
            </a:pPr>
            <a:r>
              <a:rPr lang="en-US" b="true" sz="2399" spc="110">
                <a:solidFill>
                  <a:srgbClr val="FFFFFF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Zeplin을 활용한 웹 목업 디자인</a:t>
            </a:r>
          </a:p>
          <a:p>
            <a:pPr algn="l">
              <a:lnSpc>
                <a:spcPts val="3623"/>
              </a:lnSpc>
            </a:pPr>
          </a:p>
          <a:p>
            <a:pPr algn="l" marL="518155" indent="-259078" lvl="1">
              <a:lnSpc>
                <a:spcPts val="3623"/>
              </a:lnSpc>
              <a:buFont typeface="Arial"/>
              <a:buChar char="•"/>
            </a:pPr>
            <a:r>
              <a:rPr lang="en-US" b="true" sz="2399" spc="110">
                <a:solidFill>
                  <a:srgbClr val="FFFFFF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Django 기반 시스템 아키텍처 초안 설계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2935" y="7864250"/>
            <a:ext cx="5766232" cy="13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623"/>
              </a:lnSpc>
              <a:buFont typeface="Arial"/>
              <a:buChar char="•"/>
            </a:pPr>
            <a:r>
              <a:rPr lang="en-US" b="true" sz="2399" spc="110">
                <a:solidFill>
                  <a:srgbClr val="FFFFFF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제작된 목업 기반으로 1차 멘토링 실시</a:t>
            </a:r>
          </a:p>
          <a:p>
            <a:pPr algn="l">
              <a:lnSpc>
                <a:spcPts val="3623"/>
              </a:lnSpc>
            </a:pPr>
          </a:p>
          <a:p>
            <a:pPr algn="l" marL="518155" indent="-259078" lvl="1">
              <a:lnSpc>
                <a:spcPts val="3623"/>
              </a:lnSpc>
              <a:buFont typeface="Arial"/>
              <a:buChar char="•"/>
            </a:pPr>
            <a:r>
              <a:rPr lang="en-US" b="true" sz="2399" spc="110">
                <a:solidFill>
                  <a:srgbClr val="FFFFFF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기획 구체화 방향성 피드백 수렴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t="0" r="-798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5830" y="837248"/>
            <a:ext cx="10508395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MOCKUP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t="0" r="-79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847010" y="561975"/>
            <a:ext cx="10287000" cy="9163050"/>
          </a:xfrm>
          <a:custGeom>
            <a:avLst/>
            <a:gdLst/>
            <a:ahLst/>
            <a:cxnLst/>
            <a:rect r="r" b="b" t="t" l="l"/>
            <a:pathLst>
              <a:path h="9163050" w="10287000">
                <a:moveTo>
                  <a:pt x="0" y="0"/>
                </a:moveTo>
                <a:lnTo>
                  <a:pt x="10287000" y="0"/>
                </a:lnTo>
                <a:lnTo>
                  <a:pt x="10287000" y="9163050"/>
                </a:lnTo>
                <a:lnTo>
                  <a:pt x="0" y="916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3305" r="-454862" b="-5148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91945" y="2489129"/>
            <a:ext cx="1828496" cy="1828496"/>
          </a:xfrm>
          <a:custGeom>
            <a:avLst/>
            <a:gdLst/>
            <a:ahLst/>
            <a:cxnLst/>
            <a:rect r="r" b="b" t="t" l="l"/>
            <a:pathLst>
              <a:path h="1828496" w="1828496">
                <a:moveTo>
                  <a:pt x="0" y="0"/>
                </a:moveTo>
                <a:lnTo>
                  <a:pt x="1828496" y="0"/>
                </a:lnTo>
                <a:lnTo>
                  <a:pt x="1828496" y="1828496"/>
                </a:lnTo>
                <a:lnTo>
                  <a:pt x="0" y="1828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5830" y="837248"/>
            <a:ext cx="10508395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MENTORING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368126" y="818361"/>
            <a:ext cx="0" cy="973508"/>
          </a:xfrm>
          <a:prstGeom prst="line">
            <a:avLst/>
          </a:prstGeom>
          <a:ln cap="flat" w="3810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825316" y="3461664"/>
            <a:ext cx="777842" cy="0"/>
          </a:xfrm>
          <a:prstGeom prst="line">
            <a:avLst/>
          </a:prstGeom>
          <a:ln cap="rnd" w="38100">
            <a:solidFill>
              <a:srgbClr val="F271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091945" y="5089150"/>
            <a:ext cx="1828496" cy="1828496"/>
          </a:xfrm>
          <a:custGeom>
            <a:avLst/>
            <a:gdLst/>
            <a:ahLst/>
            <a:cxnLst/>
            <a:rect r="r" b="b" t="t" l="l"/>
            <a:pathLst>
              <a:path h="1828496" w="1828496">
                <a:moveTo>
                  <a:pt x="0" y="0"/>
                </a:moveTo>
                <a:lnTo>
                  <a:pt x="1828496" y="0"/>
                </a:lnTo>
                <a:lnTo>
                  <a:pt x="1828496" y="1828496"/>
                </a:lnTo>
                <a:lnTo>
                  <a:pt x="0" y="1828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91945" y="7756796"/>
            <a:ext cx="1828496" cy="1828496"/>
          </a:xfrm>
          <a:custGeom>
            <a:avLst/>
            <a:gdLst/>
            <a:ahLst/>
            <a:cxnLst/>
            <a:rect r="r" b="b" t="t" l="l"/>
            <a:pathLst>
              <a:path h="1828496" w="1828496">
                <a:moveTo>
                  <a:pt x="0" y="0"/>
                </a:moveTo>
                <a:lnTo>
                  <a:pt x="1828496" y="0"/>
                </a:lnTo>
                <a:lnTo>
                  <a:pt x="1828496" y="1828496"/>
                </a:lnTo>
                <a:lnTo>
                  <a:pt x="0" y="1828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8825316" y="6042635"/>
            <a:ext cx="777842" cy="0"/>
          </a:xfrm>
          <a:prstGeom prst="line">
            <a:avLst/>
          </a:prstGeom>
          <a:ln cap="rnd" w="38100">
            <a:solidFill>
              <a:srgbClr val="F271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8764887" y="8623910"/>
            <a:ext cx="777842" cy="0"/>
          </a:xfrm>
          <a:prstGeom prst="line">
            <a:avLst/>
          </a:prstGeom>
          <a:ln cap="rnd" w="38100">
            <a:solidFill>
              <a:srgbClr val="F271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5935428" y="2805592"/>
            <a:ext cx="2139551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400" spc="6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“왜”라는</a:t>
            </a:r>
          </a:p>
          <a:p>
            <a:pPr algn="ctr">
              <a:lnSpc>
                <a:spcPts val="3000"/>
              </a:lnSpc>
            </a:pPr>
            <a:r>
              <a:rPr lang="en-US" b="true" sz="2400" spc="6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질문에 대한</a:t>
            </a:r>
          </a:p>
          <a:p>
            <a:pPr algn="ctr">
              <a:lnSpc>
                <a:spcPts val="3000"/>
              </a:lnSpc>
            </a:pPr>
            <a:r>
              <a:rPr lang="en-US" b="true" sz="2400" spc="6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고민 필요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972665"/>
            <a:ext cx="4156389" cy="64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699" spc="9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서비스의 차별점과 비즈니스 가치를</a:t>
            </a:r>
          </a:p>
          <a:p>
            <a:pPr algn="ctr">
              <a:lnSpc>
                <a:spcPts val="2617"/>
              </a:lnSpc>
            </a:pPr>
            <a:r>
              <a:rPr lang="en-US" sz="1699" spc="9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명확하고 논리적으로 설명할 수 있어야함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221781"/>
            <a:ext cx="4156389" cy="96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699" spc="9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프로젝트를 통해 팀이 기술적으로,</a:t>
            </a:r>
          </a:p>
          <a:p>
            <a:pPr algn="ctr">
              <a:lnSpc>
                <a:spcPts val="2617"/>
              </a:lnSpc>
            </a:pPr>
            <a:r>
              <a:rPr lang="en-US" sz="1699" spc="9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기획적으로 무엇을 배울 수 있는지 </a:t>
            </a:r>
          </a:p>
          <a:p>
            <a:pPr algn="ctr">
              <a:lnSpc>
                <a:spcPts val="2617"/>
              </a:lnSpc>
            </a:pPr>
            <a:r>
              <a:rPr lang="en-US" sz="1699" spc="9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고려해야함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57826" y="1100328"/>
            <a:ext cx="587258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499" spc="279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멘토링 주요 내용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526888"/>
            <a:ext cx="4156389" cy="96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699" spc="9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단순 아이디어를 넘어, 실제 사용자 여정과</a:t>
            </a:r>
          </a:p>
          <a:p>
            <a:pPr algn="ctr">
              <a:lnSpc>
                <a:spcPts val="2617"/>
              </a:lnSpc>
            </a:pPr>
            <a:r>
              <a:rPr lang="en-US" sz="1699" spc="9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시나리오 예시, 시스템 아키텍처 등 </a:t>
            </a:r>
          </a:p>
          <a:p>
            <a:pPr algn="ctr">
              <a:lnSpc>
                <a:spcPts val="2617"/>
              </a:lnSpc>
            </a:pPr>
            <a:r>
              <a:rPr lang="en-US" sz="1699" spc="9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구체적인 결과물로 설득해야 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35428" y="5459705"/>
            <a:ext cx="2139551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400" spc="6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구체적인</a:t>
            </a:r>
          </a:p>
          <a:p>
            <a:pPr algn="ctr">
              <a:lnSpc>
                <a:spcPts val="3000"/>
              </a:lnSpc>
            </a:pPr>
            <a:r>
              <a:rPr lang="en-US" b="true" sz="2400" spc="6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기획의 </a:t>
            </a:r>
          </a:p>
          <a:p>
            <a:pPr algn="ctr">
              <a:lnSpc>
                <a:spcPts val="3000"/>
              </a:lnSpc>
            </a:pPr>
            <a:r>
              <a:rPr lang="en-US" b="true" sz="2400" spc="6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중요성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35428" y="8269406"/>
            <a:ext cx="2139551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b="true" sz="2499" spc="69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팀의</a:t>
            </a:r>
          </a:p>
          <a:p>
            <a:pPr algn="ctr">
              <a:lnSpc>
                <a:spcPts val="3124"/>
              </a:lnSpc>
            </a:pPr>
            <a:r>
              <a:rPr lang="en-US" b="true" sz="2499" spc="69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성장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75072" y="5089150"/>
            <a:ext cx="1878305" cy="187830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006332" y="5654777"/>
            <a:ext cx="4415785" cy="75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b="true" sz="2400" spc="345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기획</a:t>
            </a:r>
          </a:p>
          <a:p>
            <a:pPr algn="ctr">
              <a:lnSpc>
                <a:spcPts val="3072"/>
              </a:lnSpc>
            </a:pPr>
            <a:r>
              <a:rPr lang="en-US" b="true" sz="2400" spc="345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구체화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05852" y="2960141"/>
            <a:ext cx="4415785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560"/>
              </a:lnSpc>
              <a:buFont typeface="Arial"/>
              <a:buChar char="•"/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다자간 대화 규칙 수립</a:t>
            </a:r>
          </a:p>
          <a:p>
            <a:pPr algn="l" marL="431801" indent="-215900" lvl="1">
              <a:lnSpc>
                <a:spcPts val="2560"/>
              </a:lnSpc>
              <a:buFont typeface="Arial"/>
              <a:buChar char="•"/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신규 기능 (TTS) 도입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275072" y="2522512"/>
            <a:ext cx="1878305" cy="187830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75072" y="7706987"/>
            <a:ext cx="1878305" cy="187830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8996807" y="3129061"/>
            <a:ext cx="4415785" cy="75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b="true" sz="2400" spc="345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차별성</a:t>
            </a:r>
          </a:p>
          <a:p>
            <a:pPr algn="ctr">
              <a:lnSpc>
                <a:spcPts val="3072"/>
              </a:lnSpc>
            </a:pPr>
            <a:r>
              <a:rPr lang="en-US" b="true" sz="2400" spc="345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강화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996807" y="8283186"/>
            <a:ext cx="4415785" cy="75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b="true" sz="2400" spc="345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객관적</a:t>
            </a:r>
          </a:p>
          <a:p>
            <a:pPr algn="ctr">
              <a:lnSpc>
                <a:spcPts val="3072"/>
              </a:lnSpc>
            </a:pPr>
            <a:r>
              <a:rPr lang="en-US" b="true" sz="2400" spc="345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검증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05852" y="5747705"/>
            <a:ext cx="4415785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560"/>
              </a:lnSpc>
              <a:buFont typeface="Arial"/>
              <a:buChar char="•"/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친밀도 시스템</a:t>
            </a:r>
          </a:p>
          <a:p>
            <a:pPr algn="l" marL="431801" indent="-215900" lvl="1">
              <a:lnSpc>
                <a:spcPts val="2560"/>
              </a:lnSpc>
              <a:buFont typeface="Arial"/>
              <a:buChar char="•"/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AI 에이전트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05852" y="8347829"/>
            <a:ext cx="4415785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560"/>
              </a:lnSpc>
              <a:buFont typeface="Arial"/>
              <a:buChar char="•"/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내부 인원 테스트</a:t>
            </a:r>
          </a:p>
          <a:p>
            <a:pPr algn="l" marL="431801" indent="-215900" lvl="1">
              <a:lnSpc>
                <a:spcPts val="2560"/>
              </a:lnSpc>
              <a:buFont typeface="Arial"/>
              <a:buChar char="•"/>
            </a:pPr>
            <a:r>
              <a:rPr lang="en-US" b="true" sz="2000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객관적인 사용자 피드백 확보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59" r="0" b="-3259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1178286" y="3542783"/>
            <a:ext cx="1169612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8995382" y="5061659"/>
            <a:ext cx="7351939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995382" y="7245289"/>
            <a:ext cx="7351939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8995382" y="2879747"/>
            <a:ext cx="7351939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762867" y="736608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62867" y="2908611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3"/>
                </a:lnTo>
                <a:lnTo>
                  <a:pt x="0" y="2171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62867" y="5090234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62867" y="7259576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8286" y="3994467"/>
            <a:ext cx="563702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3000" spc="263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2주차 (9.22 ~ 9.28)</a:t>
            </a:r>
          </a:p>
          <a:p>
            <a:pPr algn="l">
              <a:lnSpc>
                <a:spcPts val="3540"/>
              </a:lnSpc>
            </a:pPr>
            <a:r>
              <a:rPr lang="en-US" sz="3000" spc="263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계획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5774" y="1458991"/>
            <a:ext cx="2025898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b="true" sz="2499" spc="1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시나리오</a:t>
            </a:r>
          </a:p>
          <a:p>
            <a:pPr algn="ctr">
              <a:lnSpc>
                <a:spcPts val="2974"/>
              </a:lnSpc>
            </a:pPr>
            <a:r>
              <a:rPr lang="en-US" b="true" sz="2499" spc="1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구체화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28979" y="1016508"/>
            <a:ext cx="1586610" cy="14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b="true" sz="8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28979" y="3188970"/>
            <a:ext cx="1586610" cy="14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b="true" sz="8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28979" y="5360967"/>
            <a:ext cx="1586610" cy="14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b="true" sz="8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28979" y="7518531"/>
            <a:ext cx="1586610" cy="14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b="true" sz="8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38391" y="1565544"/>
            <a:ext cx="4016037" cy="62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spc="-5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‘무한열차’, ‘엔딩 이후’ 등 1~2개 </a:t>
            </a:r>
          </a:p>
          <a:p>
            <a:pPr algn="l">
              <a:lnSpc>
                <a:spcPts val="2539"/>
              </a:lnSpc>
            </a:pPr>
            <a:r>
              <a:rPr lang="en-US" sz="1999" spc="-5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시나리오의 상세 대화 및 분기점 작성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5830" y="837248"/>
            <a:ext cx="3732388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NEXT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35774" y="3630993"/>
            <a:ext cx="2025898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b="true" sz="2499" spc="1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시스템</a:t>
            </a:r>
          </a:p>
          <a:p>
            <a:pPr algn="ctr">
              <a:lnSpc>
                <a:spcPts val="2974"/>
              </a:lnSpc>
            </a:pPr>
            <a:r>
              <a:rPr lang="en-US" b="true" sz="2499" spc="1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명세화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35774" y="5796958"/>
            <a:ext cx="2025898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b="true" sz="2499" spc="1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UI/UX 목업</a:t>
            </a:r>
          </a:p>
          <a:p>
            <a:pPr algn="ctr">
              <a:lnSpc>
                <a:spcPts val="2974"/>
              </a:lnSpc>
            </a:pPr>
            <a:r>
              <a:rPr lang="en-US" b="true" sz="2499" spc="1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고도화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35774" y="8007289"/>
            <a:ext cx="2025898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b="true" sz="2499" spc="1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프로젝트</a:t>
            </a:r>
          </a:p>
          <a:p>
            <a:pPr algn="ctr">
              <a:lnSpc>
                <a:spcPts val="2974"/>
              </a:lnSpc>
            </a:pPr>
            <a:r>
              <a:rPr lang="en-US" b="true" sz="2499" spc="17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관리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38391" y="3679507"/>
            <a:ext cx="4016037" cy="62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spc="-5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AI 에이전트의 구체적인 역할 및</a:t>
            </a:r>
          </a:p>
          <a:p>
            <a:pPr algn="l">
              <a:lnSpc>
                <a:spcPts val="2539"/>
              </a:lnSpc>
            </a:pPr>
            <a:r>
              <a:rPr lang="en-US" sz="1999" spc="-5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친밀도 증감 규칙 최종 정의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38391" y="5903511"/>
            <a:ext cx="4016037" cy="62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spc="-5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상세페이지 대화에 참여하는 캐릭터</a:t>
            </a:r>
          </a:p>
          <a:p>
            <a:pPr algn="l">
              <a:lnSpc>
                <a:spcPts val="2539"/>
              </a:lnSpc>
            </a:pPr>
            <a:r>
              <a:rPr lang="en-US" sz="1999" spc="-5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선택 기능 추가 및 배경 이미지 설계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38391" y="8055803"/>
            <a:ext cx="4016037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spc="-5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2차 컨펌 미팅 완료 시 </a:t>
            </a:r>
          </a:p>
          <a:p>
            <a:pPr algn="l">
              <a:lnSpc>
                <a:spcPts val="2539"/>
              </a:lnSpc>
            </a:pPr>
            <a:r>
              <a:rPr lang="en-US" sz="1999" spc="-5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기획 최종 확정 후 요구사항 정의서 및 WBS 구체화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3634" y="0"/>
            <a:ext cx="18288000" cy="6713220"/>
          </a:xfrm>
          <a:custGeom>
            <a:avLst/>
            <a:gdLst/>
            <a:ahLst/>
            <a:cxnLst/>
            <a:rect r="r" b="b" t="t" l="l"/>
            <a:pathLst>
              <a:path h="6713220" w="1828800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16" r="0" b="-18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550263"/>
            <a:ext cx="18288000" cy="3779520"/>
          </a:xfrm>
          <a:custGeom>
            <a:avLst/>
            <a:gdLst/>
            <a:ahLst/>
            <a:cxnLst/>
            <a:rect r="r" b="b" t="t" l="l"/>
            <a:pathLst>
              <a:path h="3779520" w="18288000">
                <a:moveTo>
                  <a:pt x="0" y="0"/>
                </a:moveTo>
                <a:lnTo>
                  <a:pt x="18288000" y="0"/>
                </a:lnTo>
                <a:lnTo>
                  <a:pt x="18288000" y="3779520"/>
                </a:lnTo>
                <a:lnTo>
                  <a:pt x="0" y="3779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9158288" y="645578"/>
            <a:ext cx="0" cy="1319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329874" y="3306358"/>
            <a:ext cx="3845573" cy="4767750"/>
          </a:xfrm>
          <a:custGeom>
            <a:avLst/>
            <a:gdLst/>
            <a:ahLst/>
            <a:cxnLst/>
            <a:rect r="r" b="b" t="t" l="l"/>
            <a:pathLst>
              <a:path h="4767750" w="3845573">
                <a:moveTo>
                  <a:pt x="0" y="0"/>
                </a:moveTo>
                <a:lnTo>
                  <a:pt x="3845573" y="0"/>
                </a:lnTo>
                <a:lnTo>
                  <a:pt x="3845573" y="4767750"/>
                </a:lnTo>
                <a:lnTo>
                  <a:pt x="0" y="476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674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75075" y="830262"/>
            <a:ext cx="6070145" cy="93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 b="true">
                <a:solidFill>
                  <a:srgbClr val="9FA0A4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Team Andrew</a:t>
            </a:r>
          </a:p>
          <a:p>
            <a:pPr algn="l">
              <a:lnSpc>
                <a:spcPts val="2526"/>
              </a:lnSpc>
            </a:pPr>
          </a:p>
          <a:p>
            <a:pPr algn="l">
              <a:lnSpc>
                <a:spcPts val="2526"/>
              </a:lnSpc>
            </a:pPr>
            <a:r>
              <a:rPr lang="en-US" sz="1899" spc="47" b="true">
                <a:solidFill>
                  <a:srgbClr val="9FA0A4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Mentor : Kim Yu Jin (IBM AI Engineer)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55692" y="8896242"/>
            <a:ext cx="3193937" cy="28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b="true" sz="1799" spc="23">
                <a:solidFill>
                  <a:srgbClr val="9FA0A4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Project Manager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05589" y="8896242"/>
            <a:ext cx="3193937" cy="28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b="true" sz="1799" spc="23">
                <a:solidFill>
                  <a:srgbClr val="9FA0A4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Assistant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7205" y="8896242"/>
            <a:ext cx="3193937" cy="28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3"/>
              </a:lnSpc>
            </a:pPr>
            <a:r>
              <a:rPr lang="en-US" b="true" sz="1799" spc="23">
                <a:solidFill>
                  <a:srgbClr val="9FA0A4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Te</a:t>
            </a:r>
            <a:r>
              <a:rPr lang="en-US" b="true" sz="1799" spc="23">
                <a:solidFill>
                  <a:srgbClr val="9FA0A4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am Member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4990" y="8392398"/>
            <a:ext cx="367534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 spc="578">
                <a:solidFill>
                  <a:srgbClr val="FFFFFF"/>
                </a:solidFill>
                <a:latin typeface="Noto Sans Kr Ultra-Bold"/>
                <a:ea typeface="Noto Sans Kr Ultra-Bold"/>
                <a:cs typeface="Noto Sans Kr Ultra-Bold"/>
                <a:sym typeface="Noto Sans Kr Ultra-Bold"/>
              </a:rPr>
              <a:t>조태민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4887" y="8392398"/>
            <a:ext cx="367534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 spc="578">
                <a:solidFill>
                  <a:srgbClr val="FFFFFF"/>
                </a:solidFill>
                <a:latin typeface="Noto Sans Kr Ultra-Bold"/>
                <a:ea typeface="Noto Sans Kr Ultra-Bold"/>
                <a:cs typeface="Noto Sans Kr Ultra-Bold"/>
                <a:sym typeface="Noto Sans Kr Ultra-Bold"/>
              </a:rPr>
              <a:t>권도원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16503" y="8392398"/>
            <a:ext cx="367534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 spc="578">
                <a:solidFill>
                  <a:srgbClr val="FFFFFF"/>
                </a:solidFill>
                <a:latin typeface="Noto Sans Kr Ultra-Bold"/>
                <a:ea typeface="Noto Sans Kr Ultra-Bold"/>
                <a:cs typeface="Noto Sans Kr Ultra-Bold"/>
                <a:sym typeface="Noto Sans Kr Ultra-Bold"/>
              </a:rPr>
              <a:t>이준원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830" y="837248"/>
            <a:ext cx="10508395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OUR TEAM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679771" y="3306358"/>
            <a:ext cx="3845573" cy="4767750"/>
          </a:xfrm>
          <a:custGeom>
            <a:avLst/>
            <a:gdLst/>
            <a:ahLst/>
            <a:cxnLst/>
            <a:rect r="r" b="b" t="t" l="l"/>
            <a:pathLst>
              <a:path h="4767750" w="3845573">
                <a:moveTo>
                  <a:pt x="0" y="0"/>
                </a:moveTo>
                <a:lnTo>
                  <a:pt x="3845573" y="0"/>
                </a:lnTo>
                <a:lnTo>
                  <a:pt x="3845573" y="4767750"/>
                </a:lnTo>
                <a:lnTo>
                  <a:pt x="0" y="4767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8" r="0" b="-1516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30169" y="3306358"/>
            <a:ext cx="3845573" cy="4767750"/>
          </a:xfrm>
          <a:custGeom>
            <a:avLst/>
            <a:gdLst/>
            <a:ahLst/>
            <a:cxnLst/>
            <a:rect r="r" b="b" t="t" l="l"/>
            <a:pathLst>
              <a:path h="4767750" w="3845573">
                <a:moveTo>
                  <a:pt x="0" y="0"/>
                </a:moveTo>
                <a:lnTo>
                  <a:pt x="3845573" y="0"/>
                </a:lnTo>
                <a:lnTo>
                  <a:pt x="3845573" y="4767750"/>
                </a:lnTo>
                <a:lnTo>
                  <a:pt x="0" y="4767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522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167433" y="3725368"/>
            <a:ext cx="3189078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032595" y="1439418"/>
            <a:ext cx="7860833" cy="7457386"/>
          </a:xfrm>
          <a:custGeom>
            <a:avLst/>
            <a:gdLst/>
            <a:ahLst/>
            <a:cxnLst/>
            <a:rect r="r" b="b" t="t" l="l"/>
            <a:pathLst>
              <a:path h="7457386" w="7860833">
                <a:moveTo>
                  <a:pt x="0" y="0"/>
                </a:moveTo>
                <a:lnTo>
                  <a:pt x="7860834" y="0"/>
                </a:lnTo>
                <a:lnTo>
                  <a:pt x="7860834" y="7457386"/>
                </a:lnTo>
                <a:lnTo>
                  <a:pt x="0" y="7457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9" r="0" b="-9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53454" y="6846939"/>
            <a:ext cx="5848565" cy="2049865"/>
          </a:xfrm>
          <a:custGeom>
            <a:avLst/>
            <a:gdLst/>
            <a:ahLst/>
            <a:cxnLst/>
            <a:rect r="r" b="b" t="t" l="l"/>
            <a:pathLst>
              <a:path h="2049865" w="5848565">
                <a:moveTo>
                  <a:pt x="0" y="0"/>
                </a:moveTo>
                <a:lnTo>
                  <a:pt x="5848565" y="0"/>
                </a:lnTo>
                <a:lnTo>
                  <a:pt x="5848565" y="2049865"/>
                </a:lnTo>
                <a:lnTo>
                  <a:pt x="0" y="2049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6166" y="4854080"/>
            <a:ext cx="6142297" cy="1754942"/>
          </a:xfrm>
          <a:custGeom>
            <a:avLst/>
            <a:gdLst/>
            <a:ahLst/>
            <a:cxnLst/>
            <a:rect r="r" b="b" t="t" l="l"/>
            <a:pathLst>
              <a:path h="1754942" w="6142297">
                <a:moveTo>
                  <a:pt x="0" y="0"/>
                </a:moveTo>
                <a:lnTo>
                  <a:pt x="6142298" y="0"/>
                </a:lnTo>
                <a:lnTo>
                  <a:pt x="6142298" y="1754942"/>
                </a:lnTo>
                <a:lnTo>
                  <a:pt x="0" y="1754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5830" y="837248"/>
            <a:ext cx="9157793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WHY</a:t>
            </a: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 THIS TOPIC?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7433" y="2839139"/>
            <a:ext cx="8234586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210 수퍼사이즈"/>
                <a:ea typeface="210 수퍼사이즈"/>
                <a:cs typeface="210 수퍼사이즈"/>
                <a:sym typeface="210 수퍼사이즈"/>
              </a:rPr>
              <a:t>지금은 IP의 시대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32595" y="894398"/>
            <a:ext cx="8234586" cy="26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00" spc="172">
                <a:solidFill>
                  <a:srgbClr val="FFFFFF"/>
                </a:solidFill>
                <a:latin typeface="210 수퍼사이즈"/>
                <a:ea typeface="210 수퍼사이즈"/>
                <a:cs typeface="210 수퍼사이즈"/>
                <a:sym typeface="210 수퍼사이즈"/>
              </a:rPr>
              <a:t>IP 비즈니스의 실제 적용 사례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63012" y="9610137"/>
            <a:ext cx="3930417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00" spc="172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기사 출처 : YTN(</a:t>
            </a:r>
            <a:r>
              <a:rPr lang="en-US" sz="1800" spc="172" u="sng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  <a:hlinkClick r:id="rId6" tooltip="https://star.ytn.co.kr/_sn/0117_202509161746205850"/>
              </a:rPr>
              <a:t>링크</a:t>
            </a:r>
            <a:r>
              <a:rPr lang="en-US" sz="1800" spc="172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)</a:t>
            </a:r>
          </a:p>
          <a:p>
            <a:pPr algn="l">
              <a:lnSpc>
                <a:spcPts val="2070"/>
              </a:lnSpc>
            </a:pPr>
            <a:r>
              <a:rPr lang="en-US" sz="1800" spc="172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기사, 사진 출처 : 플래텀(</a:t>
            </a:r>
            <a:r>
              <a:rPr lang="en-US" sz="1800" spc="172" u="sng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  <a:hlinkClick r:id="rId7" tooltip="https://platum.kr/archives/257273"/>
              </a:rPr>
              <a:t>링크</a:t>
            </a:r>
            <a:r>
              <a:rPr lang="en-US" sz="1800" spc="172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05830" y="1307591"/>
          <a:ext cx="10597419" cy="8837028"/>
        </p:xfrm>
        <a:graphic>
          <a:graphicData uri="http://schemas.openxmlformats.org/drawingml/2006/table">
            <a:tbl>
              <a:tblPr/>
              <a:tblGrid>
                <a:gridCol w="2666987"/>
                <a:gridCol w="7930432"/>
              </a:tblGrid>
              <a:tr h="141039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구분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경쟁 서비스의 특징 (Rofan AI, Babe Chat, Bubble Chat)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212646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핵심 경험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• 수동적 콘텐츠 소비</a:t>
                      </a:r>
                      <a:endParaRPr lang="en-US" sz="1100"/>
                    </a:p>
                    <a:p>
                      <a:pPr algn="just">
                        <a:lnSpc>
                          <a:spcPts val="2939"/>
                        </a:lnSpc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 - 사용자는 잘 짜인 스토리를 읽거나(소설형), 단순한 대화를 나누는(대화형) 등 콘텐츠를 소비하는 경험에 집중함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79011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상호작용 방식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• 정적인 1:1 소통 </a:t>
                      </a:r>
                      <a:endParaRPr lang="en-US" sz="1100"/>
                    </a:p>
                    <a:p>
                      <a:pPr algn="just">
                        <a:lnSpc>
                          <a:spcPts val="2939"/>
                        </a:lnSpc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- 대부분 사용자와 특정 캐릭터 간의 1:1 대화 구조를 가짐.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79011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관계 발전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• 모호하고 제한적인 발전 </a:t>
                      </a:r>
                      <a:endParaRPr lang="en-US" sz="1100"/>
                    </a:p>
                    <a:p>
                      <a:pPr algn="just">
                        <a:lnSpc>
                          <a:spcPts val="2939"/>
                        </a:lnSpc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- 사용자가 스토리 전개에 따른 변화를 명확하게 체감하기 어려움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71993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UI/UX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• 콘텐츠 유형에 종속된 UI</a:t>
                      </a:r>
                      <a:endParaRPr lang="en-US" sz="1100"/>
                    </a:p>
                    <a:p>
                      <a:pPr algn="just">
                        <a:lnSpc>
                          <a:spcPts val="2939"/>
                        </a:lnSpc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- 읽기 또는 대화라는 단일 목적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1650294" y="345152"/>
            <a:ext cx="4190777" cy="2870004"/>
          </a:xfrm>
          <a:custGeom>
            <a:avLst/>
            <a:gdLst/>
            <a:ahLst/>
            <a:cxnLst/>
            <a:rect r="r" b="b" t="t" l="l"/>
            <a:pathLst>
              <a:path h="2870004" w="4190777">
                <a:moveTo>
                  <a:pt x="0" y="0"/>
                </a:moveTo>
                <a:lnTo>
                  <a:pt x="4190777" y="0"/>
                </a:lnTo>
                <a:lnTo>
                  <a:pt x="4190777" y="2870004"/>
                </a:lnTo>
                <a:lnTo>
                  <a:pt x="0" y="2870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5225" y="3768985"/>
            <a:ext cx="3791691" cy="2749031"/>
          </a:xfrm>
          <a:custGeom>
            <a:avLst/>
            <a:gdLst/>
            <a:ahLst/>
            <a:cxnLst/>
            <a:rect r="r" b="b" t="t" l="l"/>
            <a:pathLst>
              <a:path h="2749031" w="3791691">
                <a:moveTo>
                  <a:pt x="0" y="0"/>
                </a:moveTo>
                <a:lnTo>
                  <a:pt x="3791691" y="0"/>
                </a:lnTo>
                <a:lnTo>
                  <a:pt x="3791691" y="2749030"/>
                </a:lnTo>
                <a:lnTo>
                  <a:pt x="0" y="2749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88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50294" y="6873615"/>
            <a:ext cx="4071115" cy="2732736"/>
          </a:xfrm>
          <a:custGeom>
            <a:avLst/>
            <a:gdLst/>
            <a:ahLst/>
            <a:cxnLst/>
            <a:rect r="r" b="b" t="t" l="l"/>
            <a:pathLst>
              <a:path h="2732736" w="4071115">
                <a:moveTo>
                  <a:pt x="0" y="0"/>
                </a:moveTo>
                <a:lnTo>
                  <a:pt x="4071115" y="0"/>
                </a:lnTo>
                <a:lnTo>
                  <a:pt x="4071115" y="2732736"/>
                </a:lnTo>
                <a:lnTo>
                  <a:pt x="0" y="2732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2007" y="3205631"/>
            <a:ext cx="8234586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2000" spc="192">
                <a:solidFill>
                  <a:srgbClr val="FFFFFF"/>
                </a:solidFill>
                <a:latin typeface="210 수퍼사이즈"/>
                <a:ea typeface="210 수퍼사이즈"/>
                <a:cs typeface="210 수퍼사이즈"/>
                <a:sym typeface="210 수퍼사이즈"/>
              </a:rPr>
              <a:t>출처 : Babe chat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5388" y="288002"/>
            <a:ext cx="8203864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경쟁 서비스 벤치마킹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31997" y="6508490"/>
            <a:ext cx="8234586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2000" spc="192">
                <a:solidFill>
                  <a:srgbClr val="FFFFFF"/>
                </a:solidFill>
                <a:latin typeface="210 수퍼사이즈"/>
                <a:ea typeface="210 수퍼사이즈"/>
                <a:cs typeface="210 수퍼사이즈"/>
                <a:sym typeface="210 수퍼사이즈"/>
              </a:rPr>
              <a:t>출처 : Bubble Chat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29148" y="9653976"/>
            <a:ext cx="8234586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2000" spc="192">
                <a:solidFill>
                  <a:srgbClr val="FFFFFF"/>
                </a:solidFill>
                <a:latin typeface="210 수퍼사이즈"/>
                <a:ea typeface="210 수퍼사이즈"/>
                <a:cs typeface="210 수퍼사이즈"/>
                <a:sym typeface="210 수퍼사이즈"/>
              </a:rPr>
              <a:t>출처 : 로판 AI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167433" y="3725368"/>
            <a:ext cx="3189078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05830" y="837248"/>
            <a:ext cx="9157793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WHY</a:t>
            </a: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 THIS TOPIC?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7433" y="2685873"/>
            <a:ext cx="8234586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210 수퍼사이즈"/>
                <a:ea typeface="210 수퍼사이즈"/>
                <a:cs typeface="210 수퍼사이즈"/>
                <a:sym typeface="210 수퍼사이즈"/>
              </a:rPr>
              <a:t>왜 육성형 채팅 시뮬레이션, kimechat 인가?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881563"/>
            <a:ext cx="11300002" cy="406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  <a:spcBef>
                <a:spcPct val="0"/>
              </a:spcBef>
            </a:pPr>
            <a:r>
              <a:rPr lang="en-US" b="true" sz="3999" spc="383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우리 서비스가 만드는 AI 캐릭터</a:t>
            </a:r>
          </a:p>
          <a:p>
            <a:pPr algn="l">
              <a:lnSpc>
                <a:spcPts val="4599"/>
              </a:lnSpc>
              <a:spcBef>
                <a:spcPct val="0"/>
              </a:spcBef>
            </a:pPr>
          </a:p>
          <a:p>
            <a:pPr algn="l">
              <a:lnSpc>
                <a:spcPts val="4599"/>
              </a:lnSpc>
              <a:spcBef>
                <a:spcPct val="0"/>
              </a:spcBef>
            </a:pPr>
            <a:r>
              <a:rPr lang="en-US" b="true" sz="3999" spc="383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❤️살아있는 상호작용</a:t>
            </a:r>
          </a:p>
          <a:p>
            <a:pPr algn="l">
              <a:lnSpc>
                <a:spcPts val="4599"/>
              </a:lnSpc>
              <a:spcBef>
                <a:spcPct val="0"/>
              </a:spcBef>
            </a:pPr>
          </a:p>
          <a:p>
            <a:pPr algn="l">
              <a:lnSpc>
                <a:spcPts val="4599"/>
              </a:lnSpc>
              <a:spcBef>
                <a:spcPct val="0"/>
              </a:spcBef>
            </a:pPr>
            <a:r>
              <a:rPr lang="en-US" b="true" sz="3999" spc="383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💬유저에게만 반응하는 감정</a:t>
            </a:r>
          </a:p>
          <a:p>
            <a:pPr algn="l">
              <a:lnSpc>
                <a:spcPts val="4599"/>
              </a:lnSpc>
              <a:spcBef>
                <a:spcPct val="0"/>
              </a:spcBef>
            </a:pPr>
          </a:p>
          <a:p>
            <a:pPr algn="l">
              <a:lnSpc>
                <a:spcPts val="4599"/>
              </a:lnSpc>
              <a:spcBef>
                <a:spcPct val="0"/>
              </a:spcBef>
            </a:pPr>
            <a:r>
              <a:rPr lang="en-US" b="true" sz="3999" spc="383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🔗지속적인 애착과 유대감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9841" y="4881563"/>
            <a:ext cx="5773341" cy="406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b="true" sz="3999" spc="383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기존 AI 챗봇</a:t>
            </a:r>
          </a:p>
          <a:p>
            <a:pPr algn="l">
              <a:lnSpc>
                <a:spcPts val="4599"/>
              </a:lnSpc>
            </a:pPr>
          </a:p>
          <a:p>
            <a:pPr algn="l">
              <a:lnSpc>
                <a:spcPts val="4599"/>
              </a:lnSpc>
            </a:pPr>
            <a:r>
              <a:rPr lang="en-US" b="true" sz="3999" spc="383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🤖단순 정보 전달</a:t>
            </a:r>
          </a:p>
          <a:p>
            <a:pPr algn="l">
              <a:lnSpc>
                <a:spcPts val="4599"/>
              </a:lnSpc>
            </a:pPr>
          </a:p>
          <a:p>
            <a:pPr algn="l">
              <a:lnSpc>
                <a:spcPts val="4599"/>
              </a:lnSpc>
            </a:pPr>
            <a:r>
              <a:rPr lang="en-US" b="true" sz="3999" spc="383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📜정해진 스크립트 반복</a:t>
            </a:r>
          </a:p>
          <a:p>
            <a:pPr algn="l">
              <a:lnSpc>
                <a:spcPts val="4599"/>
              </a:lnSpc>
            </a:pPr>
          </a:p>
          <a:p>
            <a:pPr algn="l">
              <a:lnSpc>
                <a:spcPts val="4599"/>
              </a:lnSpc>
            </a:pPr>
            <a:r>
              <a:rPr lang="en-US" b="true" sz="3999" spc="383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❌일회성 재미</a:t>
            </a:r>
          </a:p>
        </p:txBody>
      </p:sp>
      <p:sp>
        <p:nvSpPr>
          <p:cNvPr name="AutoShape 8" id="8"/>
          <p:cNvSpPr/>
          <p:nvPr/>
        </p:nvSpPr>
        <p:spPr>
          <a:xfrm>
            <a:off x="7532886" y="5143500"/>
            <a:ext cx="777842" cy="0"/>
          </a:xfrm>
          <a:prstGeom prst="line">
            <a:avLst/>
          </a:prstGeom>
          <a:ln cap="rnd" w="38100">
            <a:solidFill>
              <a:srgbClr val="F27100"/>
            </a:solidFill>
            <a:prstDash val="sysDot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92754" y="0"/>
            <a:ext cx="9795246" cy="10287000"/>
          </a:xfrm>
          <a:custGeom>
            <a:avLst/>
            <a:gdLst/>
            <a:ahLst/>
            <a:cxnLst/>
            <a:rect r="r" b="b" t="t" l="l"/>
            <a:pathLst>
              <a:path h="10287000" w="9795246">
                <a:moveTo>
                  <a:pt x="0" y="0"/>
                </a:moveTo>
                <a:lnTo>
                  <a:pt x="9795246" y="0"/>
                </a:lnTo>
                <a:lnTo>
                  <a:pt x="97952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71" t="0" r="-199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180816" cy="10287000"/>
          </a:xfrm>
          <a:custGeom>
            <a:avLst/>
            <a:gdLst/>
            <a:ahLst/>
            <a:cxnLst/>
            <a:rect r="r" b="b" t="t" l="l"/>
            <a:pathLst>
              <a:path h="10287000" w="14180816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5009" y="2461217"/>
            <a:ext cx="1275096" cy="873441"/>
          </a:xfrm>
          <a:custGeom>
            <a:avLst/>
            <a:gdLst/>
            <a:ahLst/>
            <a:cxnLst/>
            <a:rect r="r" b="b" t="t" l="l"/>
            <a:pathLst>
              <a:path h="873441" w="1275096">
                <a:moveTo>
                  <a:pt x="0" y="0"/>
                </a:moveTo>
                <a:lnTo>
                  <a:pt x="1275096" y="0"/>
                </a:lnTo>
                <a:lnTo>
                  <a:pt x="1275096" y="873441"/>
                </a:lnTo>
                <a:lnTo>
                  <a:pt x="0" y="873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64058" y="5083805"/>
            <a:ext cx="1186047" cy="1128227"/>
          </a:xfrm>
          <a:custGeom>
            <a:avLst/>
            <a:gdLst/>
            <a:ahLst/>
            <a:cxnLst/>
            <a:rect r="r" b="b" t="t" l="l"/>
            <a:pathLst>
              <a:path h="1128227" w="1186047">
                <a:moveTo>
                  <a:pt x="0" y="0"/>
                </a:moveTo>
                <a:lnTo>
                  <a:pt x="1186047" y="0"/>
                </a:lnTo>
                <a:lnTo>
                  <a:pt x="1186047" y="1128227"/>
                </a:lnTo>
                <a:lnTo>
                  <a:pt x="0" y="1128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64058" y="7651350"/>
            <a:ext cx="1344522" cy="1210070"/>
          </a:xfrm>
          <a:custGeom>
            <a:avLst/>
            <a:gdLst/>
            <a:ahLst/>
            <a:cxnLst/>
            <a:rect r="r" b="b" t="t" l="l"/>
            <a:pathLst>
              <a:path h="1210070" w="1344522">
                <a:moveTo>
                  <a:pt x="0" y="0"/>
                </a:moveTo>
                <a:lnTo>
                  <a:pt x="1344523" y="0"/>
                </a:lnTo>
                <a:lnTo>
                  <a:pt x="1344523" y="1210071"/>
                </a:lnTo>
                <a:lnTo>
                  <a:pt x="0" y="12100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05129" y="2263487"/>
            <a:ext cx="6474585" cy="67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관계 형성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05129" y="3076169"/>
            <a:ext cx="4946127" cy="59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6"/>
              </a:lnSpc>
            </a:pPr>
            <a:r>
              <a:rPr lang="en-US" sz="1600" spc="102" b="true">
                <a:solidFill>
                  <a:srgbClr val="9FA0A4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단순한 정보 검색을 넘어, AI 캐릭터와 진정한</a:t>
            </a:r>
            <a:r>
              <a:rPr lang="en-US" sz="1600" spc="102" b="true">
                <a:solidFill>
                  <a:srgbClr val="9FA0A4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 관계를 맺는 새로운 소통의 시작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05129" y="5922599"/>
            <a:ext cx="4946127" cy="59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 b="true">
                <a:solidFill>
                  <a:srgbClr val="9FA0A4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AI 캐릭터들이 서로 대화하는 세상 속에서 함께 이야기를 나누며 살아있는 관계를 경험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05129" y="8456410"/>
            <a:ext cx="4946127" cy="59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 b="true">
                <a:solidFill>
                  <a:srgbClr val="9FA0A4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더 이상 수동적인 대화는 그만, AI가 먼저 말을 걸고 흥미로운 상황을 만들어내며 당신의 참여를 유도합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05129" y="5067300"/>
            <a:ext cx="5827784" cy="67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다자간 대화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05129" y="7643728"/>
            <a:ext cx="5827784" cy="67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능동적 참여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830" y="837248"/>
            <a:ext cx="10508395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차별화 전략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4225" y="0"/>
            <a:ext cx="7122862" cy="10287000"/>
          </a:xfrm>
          <a:custGeom>
            <a:avLst/>
            <a:gdLst/>
            <a:ahLst/>
            <a:cxnLst/>
            <a:rect r="r" b="b" t="t" l="l"/>
            <a:pathLst>
              <a:path h="10287000" w="7122862">
                <a:moveTo>
                  <a:pt x="0" y="0"/>
                </a:moveTo>
                <a:lnTo>
                  <a:pt x="7122862" y="0"/>
                </a:lnTo>
                <a:lnTo>
                  <a:pt x="71228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70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180816" cy="10287000"/>
          </a:xfrm>
          <a:custGeom>
            <a:avLst/>
            <a:gdLst/>
            <a:ahLst/>
            <a:cxnLst/>
            <a:rect r="r" b="b" t="t" l="l"/>
            <a:pathLst>
              <a:path h="10287000" w="14180816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5651" y="2464003"/>
            <a:ext cx="1322861" cy="1542695"/>
          </a:xfrm>
          <a:custGeom>
            <a:avLst/>
            <a:gdLst/>
            <a:ahLst/>
            <a:cxnLst/>
            <a:rect r="r" b="b" t="t" l="l"/>
            <a:pathLst>
              <a:path h="1542695" w="1322861">
                <a:moveTo>
                  <a:pt x="0" y="0"/>
                </a:moveTo>
                <a:lnTo>
                  <a:pt x="1322861" y="0"/>
                </a:lnTo>
                <a:lnTo>
                  <a:pt x="1322861" y="1542695"/>
                </a:lnTo>
                <a:lnTo>
                  <a:pt x="0" y="1542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7634" y="5143500"/>
            <a:ext cx="1997370" cy="1845071"/>
          </a:xfrm>
          <a:custGeom>
            <a:avLst/>
            <a:gdLst/>
            <a:ahLst/>
            <a:cxnLst/>
            <a:rect r="r" b="b" t="t" l="l"/>
            <a:pathLst>
              <a:path h="1845071" w="1997370">
                <a:moveTo>
                  <a:pt x="0" y="0"/>
                </a:moveTo>
                <a:lnTo>
                  <a:pt x="1997371" y="0"/>
                </a:lnTo>
                <a:lnTo>
                  <a:pt x="1997371" y="1845071"/>
                </a:lnTo>
                <a:lnTo>
                  <a:pt x="0" y="1845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5328" y="7741046"/>
            <a:ext cx="1623508" cy="1656641"/>
          </a:xfrm>
          <a:custGeom>
            <a:avLst/>
            <a:gdLst/>
            <a:ahLst/>
            <a:cxnLst/>
            <a:rect r="r" b="b" t="t" l="l"/>
            <a:pathLst>
              <a:path h="1656641" w="1623508">
                <a:moveTo>
                  <a:pt x="0" y="0"/>
                </a:moveTo>
                <a:lnTo>
                  <a:pt x="1623508" y="0"/>
                </a:lnTo>
                <a:lnTo>
                  <a:pt x="1623508" y="1656641"/>
                </a:lnTo>
                <a:lnTo>
                  <a:pt x="0" y="16566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05129" y="2263487"/>
            <a:ext cx="6474585" cy="67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캐릭터 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05129" y="3076169"/>
            <a:ext cx="4946127" cy="59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 b="true">
                <a:solidFill>
                  <a:srgbClr val="9FA0A4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AI 캐릭터들의 살아있는 대화에 참여하며, </a:t>
            </a:r>
          </a:p>
          <a:p>
            <a:pPr algn="l">
              <a:lnSpc>
                <a:spcPts val="2416"/>
              </a:lnSpc>
            </a:pPr>
            <a:r>
              <a:rPr lang="en-US" sz="1600" spc="102" b="true">
                <a:solidFill>
                  <a:srgbClr val="9FA0A4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진짜 그룹의 일원이</a:t>
            </a:r>
            <a:r>
              <a:rPr lang="en-US" sz="1600" spc="102" b="true">
                <a:solidFill>
                  <a:srgbClr val="9FA0A4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 되는 깊은 몰입감을 경험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05129" y="5822301"/>
            <a:ext cx="4946127" cy="59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 b="true">
                <a:solidFill>
                  <a:srgbClr val="9FA0A4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캐릭터와의 깊은 교감을 통해 얻는 '나만을 위한' </a:t>
            </a:r>
          </a:p>
          <a:p>
            <a:pPr algn="l">
              <a:lnSpc>
                <a:spcPts val="2415"/>
              </a:lnSpc>
            </a:pPr>
            <a:r>
              <a:rPr lang="en-US" sz="1599" spc="102" b="true">
                <a:solidFill>
                  <a:srgbClr val="FFFFFF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특별 보상</a:t>
            </a:r>
            <a:r>
              <a:rPr lang="en-US" sz="1599" spc="102" b="true">
                <a:solidFill>
                  <a:srgbClr val="9FA0A4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으로 강력한 성취감과 동기를 경험하세요.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05129" y="8456410"/>
            <a:ext cx="4946127" cy="59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 b="true">
                <a:solidFill>
                  <a:srgbClr val="9FA0A4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대화의 맥락에 맞춰 AI가 실시간으로 이미지와 음성을 생성하여, 매 순간 나만을 위한 새로운 경험을 선사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05129" y="5067300"/>
            <a:ext cx="5827784" cy="67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특별한 보상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05129" y="7643728"/>
            <a:ext cx="5827784" cy="67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실시간 컨텐츠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830" y="837248"/>
            <a:ext cx="10508395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WOW POINT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3025" y="2338351"/>
            <a:ext cx="15706275" cy="7381949"/>
          </a:xfrm>
          <a:custGeom>
            <a:avLst/>
            <a:gdLst/>
            <a:ahLst/>
            <a:cxnLst/>
            <a:rect r="r" b="b" t="t" l="l"/>
            <a:pathLst>
              <a:path h="7381949" w="15706275">
                <a:moveTo>
                  <a:pt x="0" y="0"/>
                </a:moveTo>
                <a:lnTo>
                  <a:pt x="15706275" y="0"/>
                </a:lnTo>
                <a:lnTo>
                  <a:pt x="15706275" y="7381949"/>
                </a:lnTo>
                <a:lnTo>
                  <a:pt x="0" y="7381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5830" y="837248"/>
            <a:ext cx="10508395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시스템 아키텍처 예상도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93" t="0" r="-11187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7939767" y="5489278"/>
            <a:ext cx="2688354" cy="0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8545154" y="9529160"/>
            <a:ext cx="1477580" cy="0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2841914"/>
            <a:ext cx="3265220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742417" y="2509318"/>
            <a:ext cx="1044955" cy="1282153"/>
          </a:xfrm>
          <a:custGeom>
            <a:avLst/>
            <a:gdLst/>
            <a:ahLst/>
            <a:cxnLst/>
            <a:rect r="r" b="b" t="t" l="l"/>
            <a:pathLst>
              <a:path h="1282153" w="1044955">
                <a:moveTo>
                  <a:pt x="0" y="0"/>
                </a:moveTo>
                <a:lnTo>
                  <a:pt x="1044955" y="0"/>
                </a:lnTo>
                <a:lnTo>
                  <a:pt x="1044955" y="1282153"/>
                </a:lnTo>
                <a:lnTo>
                  <a:pt x="0" y="1282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42417" y="7151961"/>
            <a:ext cx="1001583" cy="1543866"/>
          </a:xfrm>
          <a:custGeom>
            <a:avLst/>
            <a:gdLst/>
            <a:ahLst/>
            <a:cxnLst/>
            <a:rect r="r" b="b" t="t" l="l"/>
            <a:pathLst>
              <a:path h="1543866" w="1001583">
                <a:moveTo>
                  <a:pt x="0" y="0"/>
                </a:moveTo>
                <a:lnTo>
                  <a:pt x="1001583" y="0"/>
                </a:lnTo>
                <a:lnTo>
                  <a:pt x="1001583" y="1543867"/>
                </a:lnTo>
                <a:lnTo>
                  <a:pt x="0" y="1543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14225" y="3264025"/>
            <a:ext cx="6351433" cy="226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623"/>
              </a:lnSpc>
              <a:buFont typeface="Arial"/>
              <a:buChar char="•"/>
            </a:pPr>
            <a:r>
              <a:rPr lang="en-US" b="true" sz="2399" spc="110">
                <a:solidFill>
                  <a:srgbClr val="FFFFFF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방향성 확립 : ‘육성형 채팅 시뮬레이션’으로 결정</a:t>
            </a:r>
          </a:p>
          <a:p>
            <a:pPr algn="l">
              <a:lnSpc>
                <a:spcPts val="3623"/>
              </a:lnSpc>
            </a:pPr>
          </a:p>
          <a:p>
            <a:pPr algn="l" marL="518155" indent="-259078" lvl="1">
              <a:lnSpc>
                <a:spcPts val="3623"/>
              </a:lnSpc>
              <a:buFont typeface="Arial"/>
              <a:buChar char="•"/>
            </a:pPr>
            <a:r>
              <a:rPr lang="en-US" b="true" sz="2399" spc="110">
                <a:solidFill>
                  <a:srgbClr val="FFFFFF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시장 분석 : Babe Chat, 로판 AI 등 주요 경쟁 서비스 UI,UX 분석 및 인사이트 도출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14225" y="2242592"/>
            <a:ext cx="519278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spc="-48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Topic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0786" y="7075761"/>
            <a:ext cx="519278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spc="-48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Planning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299742"/>
            <a:ext cx="587258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499" spc="27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1주차 진행상황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5830" y="837248"/>
            <a:ext cx="10508395" cy="8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TIMELINE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91736" y="7847694"/>
            <a:ext cx="6012633" cy="13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623"/>
              </a:lnSpc>
              <a:buFont typeface="Arial"/>
              <a:buChar char="•"/>
            </a:pPr>
            <a:r>
              <a:rPr lang="en-US" b="true" sz="2399" spc="110">
                <a:solidFill>
                  <a:srgbClr val="FFFFFF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친밀도 시스템 5단계 레벨 및 보상 설계</a:t>
            </a:r>
          </a:p>
          <a:p>
            <a:pPr algn="l">
              <a:lnSpc>
                <a:spcPts val="3623"/>
              </a:lnSpc>
            </a:pPr>
          </a:p>
          <a:p>
            <a:pPr algn="l" marL="518155" indent="-259078" lvl="1">
              <a:lnSpc>
                <a:spcPts val="3623"/>
              </a:lnSpc>
              <a:buFont typeface="Arial"/>
              <a:buChar char="•"/>
            </a:pPr>
            <a:r>
              <a:rPr lang="en-US" b="true" sz="2399" spc="110">
                <a:solidFill>
                  <a:srgbClr val="FFFFFF"/>
                </a:solidFill>
                <a:latin typeface="Noto Sans Kr Semi-Bold"/>
                <a:ea typeface="Noto Sans Kr Semi-Bold"/>
                <a:cs typeface="Noto Sans Kr Semi-Bold"/>
                <a:sym typeface="Noto Sans Kr Semi-Bold"/>
              </a:rPr>
              <a:t>‘무한 열차’ 시나리오 기획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DAGzq_nWQM0</dc:identifier>
  <dcterms:modified xsi:type="dcterms:W3CDTF">2011-08-01T06:04:30Z</dcterms:modified>
  <cp:revision>1</cp:revision>
  <dc:title>KIME CHAT</dc:title>
</cp:coreProperties>
</file>